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0"/>
  </p:notesMasterIdLst>
  <p:sldIdLst>
    <p:sldId id="256" r:id="rId2"/>
    <p:sldId id="258" r:id="rId3"/>
    <p:sldId id="257" r:id="rId4"/>
    <p:sldId id="259" r:id="rId5"/>
    <p:sldId id="260" r:id="rId6"/>
    <p:sldId id="264" r:id="rId7"/>
    <p:sldId id="263" r:id="rId8"/>
    <p:sldId id="274" r:id="rId9"/>
    <p:sldId id="261" r:id="rId10"/>
    <p:sldId id="277" r:id="rId11"/>
    <p:sldId id="278" r:id="rId12"/>
    <p:sldId id="265" r:id="rId13"/>
    <p:sldId id="266" r:id="rId14"/>
    <p:sldId id="267" r:id="rId15"/>
    <p:sldId id="270" r:id="rId16"/>
    <p:sldId id="268" r:id="rId17"/>
    <p:sldId id="269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8311"/>
    <a:srgbClr val="D3A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62" autoAdjust="0"/>
    <p:restoredTop sz="72114" autoAdjust="0"/>
  </p:normalViewPr>
  <p:slideViewPr>
    <p:cSldViewPr>
      <p:cViewPr>
        <p:scale>
          <a:sx n="80" d="100"/>
          <a:sy n="80" d="100"/>
        </p:scale>
        <p:origin x="-1272" y="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AA300-9BD7-409B-84B1-7C383CCF533E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5B485-647D-42AD-B07D-1E6DB4A32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40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50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2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28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00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61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989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4968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163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1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1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97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09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17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3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19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19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5B485-647D-42AD-B07D-1E6DB4A32EE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2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B22A9BD-E33F-460A-A221-4A68B94057F3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98829998-D840-4344-A62B-5B7978CDBB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310470"/>
          </a:xfrm>
        </p:spPr>
        <p:txBody>
          <a:bodyPr>
            <a:noAutofit/>
          </a:bodyPr>
          <a:lstStyle/>
          <a:p>
            <a:r>
              <a:rPr lang="en-US" sz="1800" dirty="0" smtClean="0"/>
              <a:t>Cynthia Gordon</a:t>
            </a:r>
          </a:p>
          <a:p>
            <a:r>
              <a:rPr lang="en-US" sz="1800" dirty="0" smtClean="0"/>
              <a:t>Harvard Graduate </a:t>
            </a:r>
            <a:r>
              <a:rPr lang="en-US" sz="1800" dirty="0"/>
              <a:t>S</a:t>
            </a:r>
            <a:r>
              <a:rPr lang="en-US" sz="1800" dirty="0" smtClean="0"/>
              <a:t>chool of Education</a:t>
            </a:r>
          </a:p>
          <a:p>
            <a:r>
              <a:rPr lang="en-US" sz="1800" dirty="0" err="1" smtClean="0"/>
              <a:t>Ed.D</a:t>
            </a:r>
            <a:r>
              <a:rPr lang="en-US" sz="1800" dirty="0" smtClean="0"/>
              <a:t>. Expected May 2013</a:t>
            </a:r>
          </a:p>
          <a:p>
            <a:r>
              <a:rPr lang="en-US" sz="1800" dirty="0" smtClean="0"/>
              <a:t>University of California, Berkeley</a:t>
            </a:r>
          </a:p>
          <a:p>
            <a:r>
              <a:rPr lang="en-US" sz="1800" dirty="0" smtClean="0"/>
              <a:t>American Cultures Engaged Scholarship Program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b="1" dirty="0"/>
              <a:t>Critical Democratic Citizenship: </a:t>
            </a:r>
            <a:r>
              <a:rPr lang="en-US" sz="3400" b="1" dirty="0" smtClean="0"/>
              <a:t/>
            </a:r>
            <a:br>
              <a:rPr lang="en-US" sz="3400" b="1" dirty="0" smtClean="0"/>
            </a:br>
            <a:r>
              <a:rPr lang="en-US" sz="3400" b="1" dirty="0" smtClean="0"/>
              <a:t>What </a:t>
            </a:r>
            <a:r>
              <a:rPr lang="en-US" sz="3400" b="1" dirty="0"/>
              <a:t>competencies do students need to engage for justice in a diverse and </a:t>
            </a:r>
            <a:r>
              <a:rPr lang="en-US" sz="3400" b="1" dirty="0" err="1" smtClean="0"/>
              <a:t>inequitalbe</a:t>
            </a:r>
            <a:r>
              <a:rPr lang="en-US" sz="3400" b="1" dirty="0" smtClean="0"/>
              <a:t> </a:t>
            </a:r>
            <a:r>
              <a:rPr lang="en-US" sz="3400" b="1" dirty="0"/>
              <a:t>democracy</a:t>
            </a:r>
            <a:r>
              <a:rPr lang="en-US" sz="3400" b="1" dirty="0" smtClean="0"/>
              <a:t>?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9413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 socio-political context: a diverse, but inequitable democracy</a:t>
            </a:r>
          </a:p>
          <a:p>
            <a:r>
              <a:rPr lang="en-US" dirty="0" smtClean="0"/>
              <a:t>Capabilities approach to justice</a:t>
            </a:r>
          </a:p>
          <a:p>
            <a:pPr lvl="1"/>
            <a:r>
              <a:rPr lang="en-US" dirty="0" smtClean="0"/>
              <a:t>Health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  <a:hlinkClick r:id="" action="ppaction://hlinkfile" tooltip="Bloom, 2011 #397"/>
              </a:rPr>
              <a:t>Bloom &amp; Cohen, 2011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 smtClean="0"/>
          </a:p>
          <a:p>
            <a:pPr lvl="1"/>
            <a:r>
              <a:rPr lang="en-US" dirty="0"/>
              <a:t>Education (</a:t>
            </a:r>
            <a:r>
              <a:rPr lang="en-US" dirty="0">
                <a:hlinkClick r:id="" action="ppaction://hlinkfile" tooltip="Diamond, 2008 #298"/>
              </a:rPr>
              <a:t>Diamond, 2008</a:t>
            </a:r>
            <a:r>
              <a:rPr lang="en-US" dirty="0"/>
              <a:t>; </a:t>
            </a:r>
            <a:r>
              <a:rPr lang="en-US" dirty="0">
                <a:hlinkClick r:id="" action="ppaction://hlinkfile" tooltip="Ferguson, 2004 #299"/>
              </a:rPr>
              <a:t>Ferguson &amp; Mehta, 2004</a:t>
            </a:r>
            <a:r>
              <a:rPr lang="en-US" dirty="0"/>
              <a:t>; </a:t>
            </a:r>
            <a:r>
              <a:rPr lang="en-US" dirty="0" err="1">
                <a:hlinkClick r:id="" action="ppaction://hlinkfile" tooltip="Gandara, 2000 #293"/>
              </a:rPr>
              <a:t>Gandara</a:t>
            </a:r>
            <a:r>
              <a:rPr lang="en-US" dirty="0">
                <a:hlinkClick r:id="" action="ppaction://hlinkfile" tooltip="Gandara, 2000 #293"/>
              </a:rPr>
              <a:t> &amp; Maxwell-Jolly, 2000</a:t>
            </a:r>
            <a:r>
              <a:rPr lang="en-US" dirty="0"/>
              <a:t>; </a:t>
            </a:r>
            <a:r>
              <a:rPr lang="en-US" dirty="0" err="1">
                <a:hlinkClick r:id="" action="ppaction://hlinkfile" tooltip="Kozol, 2005 #310"/>
              </a:rPr>
              <a:t>Kozol</a:t>
            </a:r>
            <a:r>
              <a:rPr lang="en-US" dirty="0">
                <a:hlinkClick r:id="" action="ppaction://hlinkfile" tooltip="Kozol, 2005 #310"/>
              </a:rPr>
              <a:t>, 2005</a:t>
            </a:r>
            <a:r>
              <a:rPr lang="en-US" dirty="0"/>
              <a:t>; </a:t>
            </a:r>
            <a:r>
              <a:rPr lang="en-US" dirty="0" err="1">
                <a:hlinkClick r:id="" action="ppaction://hlinkfile" tooltip="Orfield, 2005 #3"/>
              </a:rPr>
              <a:t>Orfield</a:t>
            </a:r>
            <a:r>
              <a:rPr lang="en-US" dirty="0">
                <a:hlinkClick r:id="" action="ppaction://hlinkfile" tooltip="Orfield, 2005 #3"/>
              </a:rPr>
              <a:t> &amp; Lee, 2005a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Conceptual Framework:</a:t>
            </a:r>
            <a:br>
              <a:rPr lang="en-US" dirty="0" smtClean="0"/>
            </a:br>
            <a:r>
              <a:rPr lang="en-US" dirty="0" smtClean="0"/>
              <a:t>Context Matters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91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 socio-political context: a diverse, but inequitable democracy</a:t>
            </a:r>
          </a:p>
          <a:p>
            <a:r>
              <a:rPr lang="en-US" dirty="0" smtClean="0"/>
              <a:t>Process approach to justice</a:t>
            </a:r>
          </a:p>
          <a:p>
            <a:r>
              <a:rPr lang="en-US" dirty="0" smtClean="0"/>
              <a:t>Decision making</a:t>
            </a:r>
          </a:p>
          <a:p>
            <a:r>
              <a:rPr lang="en-US" dirty="0" smtClean="0"/>
              <a:t>112</a:t>
            </a:r>
            <a:r>
              <a:rPr lang="en-US" baseline="30000" dirty="0" smtClean="0"/>
              <a:t>th</a:t>
            </a:r>
            <a:r>
              <a:rPr lang="en-US" dirty="0" smtClean="0"/>
              <a:t> congress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Conceptual Framework:</a:t>
            </a:r>
            <a:br>
              <a:rPr lang="en-US" dirty="0" smtClean="0"/>
            </a:br>
            <a:r>
              <a:rPr lang="en-US" dirty="0" smtClean="0"/>
              <a:t>Context Matters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547511"/>
              </p:ext>
            </p:extLst>
          </p:nvPr>
        </p:nvGraphicFramePr>
        <p:xfrm>
          <a:off x="1447800" y="38862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Percent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of</a:t>
                      </a:r>
                      <a:r>
                        <a:rPr lang="en-US" baseline="0" dirty="0" smtClean="0"/>
                        <a:t> US 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Percent </a:t>
                      </a:r>
                      <a:r>
                        <a:rPr lang="en-US" baseline="0" dirty="0" smtClean="0"/>
                        <a:t>of Congress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African American 13.1%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8.1 %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Latino/Hispanic 16.7%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5.7%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Asian Pacific</a:t>
                      </a:r>
                      <a:r>
                        <a:rPr lang="en-US" baseline="0" dirty="0" smtClean="0"/>
                        <a:t> Islander </a:t>
                      </a:r>
                      <a:r>
                        <a:rPr lang="en-US" dirty="0" smtClean="0"/>
                        <a:t>5.2%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American Indian 1.2%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White 63.4%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83%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98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100" dirty="0"/>
              <a:t>Postsecondary student learning outcomes for civic-engagement can include knowledge, skills, dispositions, attitudes, commitments, motivations, and actions that prepare students for engagement in a diverse democracy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  <a:hlinkClick r:id="" action="ppaction://hlinkfile" tooltip="Brammer, 2012 #507"/>
              </a:rPr>
              <a:t>Brammer</a:t>
            </a:r>
            <a:r>
              <a:rPr lang="en-US" dirty="0">
                <a:solidFill>
                  <a:schemeClr val="tx1"/>
                </a:solidFill>
                <a:hlinkClick r:id="" action="ppaction://hlinkfile" tooltip="Brammer, 2012 #507"/>
              </a:rPr>
              <a:t> et al., 2012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 err="1">
                <a:solidFill>
                  <a:schemeClr val="tx1"/>
                </a:solidFill>
                <a:hlinkClick r:id="" action="ppaction://hlinkfile" tooltip="Gurin, 2002 #368"/>
              </a:rPr>
              <a:t>Gurin</a:t>
            </a:r>
            <a:r>
              <a:rPr lang="en-US" dirty="0">
                <a:solidFill>
                  <a:schemeClr val="tx1"/>
                </a:solidFill>
                <a:hlinkClick r:id="" action="ppaction://hlinkfile" tooltip="Gurin, 2002 #368"/>
              </a:rPr>
              <a:t>, </a:t>
            </a:r>
            <a:r>
              <a:rPr lang="en-US" dirty="0" err="1">
                <a:solidFill>
                  <a:schemeClr val="tx1"/>
                </a:solidFill>
                <a:hlinkClick r:id="" action="ppaction://hlinkfile" tooltip="Gurin, 2002 #368"/>
              </a:rPr>
              <a:t>Dey</a:t>
            </a:r>
            <a:r>
              <a:rPr lang="en-US" dirty="0">
                <a:solidFill>
                  <a:schemeClr val="tx1"/>
                </a:solidFill>
                <a:hlinkClick r:id="" action="ppaction://hlinkfile" tooltip="Gurin, 2002 #368"/>
              </a:rPr>
              <a:t>, </a:t>
            </a:r>
            <a:r>
              <a:rPr lang="en-US" dirty="0" err="1">
                <a:solidFill>
                  <a:schemeClr val="tx1"/>
                </a:solidFill>
                <a:hlinkClick r:id="" action="ppaction://hlinkfile" tooltip="Gurin, 2002 #368"/>
              </a:rPr>
              <a:t>Hurtado</a:t>
            </a:r>
            <a:r>
              <a:rPr lang="en-US" dirty="0">
                <a:solidFill>
                  <a:schemeClr val="tx1"/>
                </a:solidFill>
                <a:hlinkClick r:id="" action="ppaction://hlinkfile" tooltip="Gurin, 2002 #368"/>
              </a:rPr>
              <a:t>, &amp; </a:t>
            </a:r>
            <a:r>
              <a:rPr lang="en-US" dirty="0" err="1">
                <a:solidFill>
                  <a:schemeClr val="tx1"/>
                </a:solidFill>
                <a:hlinkClick r:id="" action="ppaction://hlinkfile" tooltip="Gurin, 2002 #368"/>
              </a:rPr>
              <a:t>Gurin</a:t>
            </a:r>
            <a:r>
              <a:rPr lang="en-US" dirty="0">
                <a:solidFill>
                  <a:schemeClr val="tx1"/>
                </a:solidFill>
                <a:hlinkClick r:id="" action="ppaction://hlinkfile" tooltip="Gurin, 2002 #368"/>
              </a:rPr>
              <a:t>, 2002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 err="1">
                <a:solidFill>
                  <a:schemeClr val="tx1"/>
                </a:solidFill>
                <a:hlinkClick r:id="" action="ppaction://hlinkfile" tooltip="Stokamer, 2011 #506"/>
              </a:rPr>
              <a:t>Stokamer</a:t>
            </a:r>
            <a:r>
              <a:rPr lang="en-US" dirty="0">
                <a:solidFill>
                  <a:schemeClr val="tx1"/>
                </a:solidFill>
                <a:hlinkClick r:id="" action="ppaction://hlinkfile" tooltip="Stokamer, 2011 #506"/>
              </a:rPr>
              <a:t>, 2011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pPr lvl="1"/>
            <a:r>
              <a:rPr lang="en-US" sz="1900" dirty="0" smtClean="0"/>
              <a:t>A </a:t>
            </a:r>
            <a:r>
              <a:rPr lang="en-US" sz="1900" dirty="0"/>
              <a:t>recent literature review conducted by the Center for an Engaged Democracy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  <a:hlinkClick r:id="" action="ppaction://hlinkfile" tooltip="Brammer, 2012 #507"/>
              </a:rPr>
              <a:t>Brammer</a:t>
            </a:r>
            <a:r>
              <a:rPr lang="en-US" dirty="0">
                <a:solidFill>
                  <a:schemeClr val="tx1"/>
                </a:solidFill>
                <a:hlinkClick r:id="" action="ppaction://hlinkfile" tooltip="Brammer, 2012 #507"/>
              </a:rPr>
              <a:t> et al., 2012</a:t>
            </a:r>
            <a:r>
              <a:rPr lang="en-US" dirty="0">
                <a:solidFill>
                  <a:schemeClr val="tx1"/>
                </a:solidFill>
              </a:rPr>
              <a:t>), </a:t>
            </a:r>
            <a:r>
              <a:rPr lang="en-US" sz="1900" dirty="0"/>
              <a:t>researchers found more than </a:t>
            </a:r>
            <a:r>
              <a:rPr lang="en-US" sz="1900" dirty="0" smtClean="0"/>
              <a:t>50 (!) </a:t>
            </a:r>
            <a:r>
              <a:rPr lang="en-US" sz="1900" dirty="0"/>
              <a:t>areas of civic knowledge, skills, practice, and inclinations currently being measured by various civic postsecondary programs and national organizations. </a:t>
            </a:r>
            <a:endParaRPr lang="en-US" sz="1900" dirty="0" smtClean="0"/>
          </a:p>
          <a:p>
            <a:r>
              <a:rPr lang="en-US" sz="2100" dirty="0" smtClean="0"/>
              <a:t>Colleges </a:t>
            </a:r>
            <a:r>
              <a:rPr lang="en-US" sz="2100" dirty="0"/>
              <a:t>and universities </a:t>
            </a:r>
            <a:r>
              <a:rPr lang="en-US" sz="2100" dirty="0" smtClean="0"/>
              <a:t>faced </a:t>
            </a:r>
            <a:r>
              <a:rPr lang="en-US" sz="2100" dirty="0"/>
              <a:t>with </a:t>
            </a:r>
            <a:r>
              <a:rPr lang="en-US" sz="2100" dirty="0" smtClean="0"/>
              <a:t>challenge: </a:t>
            </a:r>
            <a:r>
              <a:rPr lang="en-US" sz="2100" dirty="0"/>
              <a:t>determining which of these many learning outcomes are most appropriate given their context and missions</a:t>
            </a:r>
            <a:r>
              <a:rPr lang="en-US" sz="2100" dirty="0" smtClean="0"/>
              <a:t>.</a:t>
            </a:r>
          </a:p>
          <a:p>
            <a:r>
              <a:rPr lang="en-US" sz="2100" dirty="0" smtClean="0"/>
              <a:t>Choosing learning outcomes </a:t>
            </a:r>
            <a:r>
              <a:rPr lang="en-US" sz="2100" dirty="0"/>
              <a:t>vary </a:t>
            </a:r>
            <a:r>
              <a:rPr lang="en-US" sz="2100" dirty="0" smtClean="0"/>
              <a:t>depending </a:t>
            </a:r>
            <a:r>
              <a:rPr lang="en-US" sz="2100" dirty="0"/>
              <a:t>on </a:t>
            </a:r>
            <a:r>
              <a:rPr lang="en-US" sz="2100" dirty="0" smtClean="0"/>
              <a:t>context:</a:t>
            </a:r>
          </a:p>
          <a:p>
            <a:pPr lvl="1"/>
            <a:r>
              <a:rPr lang="en-US" sz="1900" dirty="0" smtClean="0"/>
              <a:t>Focus: establishing learning </a:t>
            </a:r>
            <a:r>
              <a:rPr lang="en-US" sz="1900" dirty="0"/>
              <a:t>outcomes well-suited to prepare students </a:t>
            </a:r>
            <a:r>
              <a:rPr lang="en-US" sz="1900" i="1" dirty="0"/>
              <a:t>to engage for justice in a diverse and unequal democracy</a:t>
            </a:r>
            <a:r>
              <a:rPr lang="en-US" sz="1900" dirty="0"/>
              <a:t>.</a:t>
            </a:r>
          </a:p>
          <a:p>
            <a:endParaRPr lang="en-US" sz="2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Engaging for justice in a diverse and unequal democracy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6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Democracy: </a:t>
            </a:r>
          </a:p>
          <a:p>
            <a:pPr lvl="1"/>
            <a:r>
              <a:rPr lang="en-US" i="1" dirty="0" smtClean="0"/>
              <a:t>shared responsibility</a:t>
            </a:r>
          </a:p>
          <a:p>
            <a:pPr lvl="1"/>
            <a:r>
              <a:rPr lang="en-US" i="1" dirty="0" smtClean="0"/>
              <a:t>working </a:t>
            </a:r>
            <a:r>
              <a:rPr lang="en-US" i="1" dirty="0"/>
              <a:t>toward public goals </a:t>
            </a:r>
            <a:r>
              <a:rPr lang="en-US" i="1" dirty="0" smtClean="0"/>
              <a:t>for the </a:t>
            </a:r>
            <a:r>
              <a:rPr lang="en-US" i="1" dirty="0"/>
              <a:t>common </a:t>
            </a:r>
            <a:r>
              <a:rPr lang="en-US" i="1" dirty="0" smtClean="0"/>
              <a:t>good</a:t>
            </a:r>
          </a:p>
          <a:p>
            <a:pPr lvl="1"/>
            <a:r>
              <a:rPr lang="en-US" i="1" dirty="0" smtClean="0"/>
              <a:t>cannot function without wide </a:t>
            </a:r>
            <a:r>
              <a:rPr lang="en-US" i="1" dirty="0"/>
              <a:t>spread </a:t>
            </a:r>
            <a:r>
              <a:rPr lang="en-US" i="1" dirty="0" smtClean="0"/>
              <a:t>participation</a:t>
            </a:r>
          </a:p>
          <a:p>
            <a:pPr lvl="1"/>
            <a:r>
              <a:rPr lang="en-US" i="1" dirty="0" smtClean="0"/>
              <a:t>conditions </a:t>
            </a:r>
            <a:r>
              <a:rPr lang="en-US" i="1" dirty="0"/>
              <a:t>for people to govern rather than </a:t>
            </a:r>
            <a:r>
              <a:rPr lang="en-US" i="1" dirty="0" smtClean="0"/>
              <a:t>be governed</a:t>
            </a:r>
            <a:endParaRPr lang="en-US" i="1" dirty="0"/>
          </a:p>
          <a:p>
            <a:endParaRPr lang="en-US" dirty="0" smtClean="0"/>
          </a:p>
          <a:p>
            <a:r>
              <a:rPr lang="en-US" dirty="0" smtClean="0"/>
              <a:t>Participation</a:t>
            </a:r>
          </a:p>
          <a:p>
            <a:pPr lvl="1"/>
            <a:r>
              <a:rPr lang="en-US" dirty="0"/>
              <a:t>A  functioning democracy relies on citizens participating</a:t>
            </a:r>
            <a:r>
              <a:rPr lang="en-US" dirty="0">
                <a:solidFill>
                  <a:schemeClr val="tx1"/>
                </a:solidFill>
              </a:rPr>
              <a:t>  (</a:t>
            </a:r>
            <a:r>
              <a:rPr lang="en-US" dirty="0">
                <a:solidFill>
                  <a:schemeClr val="tx1"/>
                </a:solidFill>
                <a:hlinkClick r:id="" action="ppaction://hlinkfile" tooltip="Dewey, 1916 #241"/>
              </a:rPr>
              <a:t>Dewey, 1916</a:t>
            </a:r>
            <a:r>
              <a:rPr lang="en-US" dirty="0">
                <a:solidFill>
                  <a:schemeClr val="tx1"/>
                </a:solidFill>
              </a:rPr>
              <a:t>).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Participation </a:t>
            </a:r>
            <a:r>
              <a:rPr lang="en-US" dirty="0"/>
              <a:t>can and should be broadly constructed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  <a:hlinkClick r:id="" action="ppaction://hlinkfile" tooltip="Haste, 2009 #459"/>
              </a:rPr>
              <a:t>Haste, 2009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>
                <a:solidFill>
                  <a:schemeClr val="tx1"/>
                </a:solidFill>
                <a:hlinkClick r:id="" action="ppaction://hlinkfile" tooltip="Haste, 2006 #424"/>
              </a:rPr>
              <a:t>Haste &amp; Hogan, 2006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>
                <a:solidFill>
                  <a:schemeClr val="tx1"/>
                </a:solidFill>
                <a:hlinkClick r:id="" action="ppaction://hlinkfile" tooltip="Mira, 2010 #449"/>
              </a:rPr>
              <a:t>Mira, 2010</a:t>
            </a:r>
            <a:r>
              <a:rPr lang="en-US" dirty="0">
                <a:solidFill>
                  <a:schemeClr val="tx1"/>
                </a:solidFill>
              </a:rPr>
              <a:t>)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Involvement </a:t>
            </a:r>
            <a:r>
              <a:rPr lang="en-US" dirty="0"/>
              <a:t>or actions in collective community-based efforts; in local, state, and national issues; and for the general betterment of one’s communities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  <a:hlinkClick r:id="" action="ppaction://hlinkfile" tooltip="Westheimer, 2004 #383"/>
              </a:rPr>
              <a:t>Westheimer</a:t>
            </a:r>
            <a:r>
              <a:rPr lang="en-US" dirty="0">
                <a:solidFill>
                  <a:schemeClr val="tx1"/>
                </a:solidFill>
                <a:hlinkClick r:id="" action="ppaction://hlinkfile" tooltip="Westheimer, 2004 #383"/>
              </a:rPr>
              <a:t> &amp; </a:t>
            </a:r>
            <a:r>
              <a:rPr lang="en-US" dirty="0" err="1">
                <a:solidFill>
                  <a:schemeClr val="tx1"/>
                </a:solidFill>
                <a:hlinkClick r:id="" action="ppaction://hlinkfile" tooltip="Westheimer, 2004 #383"/>
              </a:rPr>
              <a:t>Kahne</a:t>
            </a:r>
            <a:r>
              <a:rPr lang="en-US" dirty="0">
                <a:solidFill>
                  <a:schemeClr val="tx1"/>
                </a:solidFill>
                <a:hlinkClick r:id="" action="ppaction://hlinkfile" tooltip="Westheimer, 2004 #383"/>
              </a:rPr>
              <a:t>, 2004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Engaging in a Democracy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Openness to multiple perspectives</a:t>
            </a:r>
          </a:p>
          <a:p>
            <a:pPr lvl="1"/>
            <a:r>
              <a:rPr lang="en-US" dirty="0" smtClean="0"/>
              <a:t>Tendency </a:t>
            </a:r>
            <a:r>
              <a:rPr lang="en-US" dirty="0"/>
              <a:t>of an individual to think from the perspective of another </a:t>
            </a:r>
            <a:r>
              <a:rPr lang="en-US" dirty="0" smtClean="0"/>
              <a:t>individual </a:t>
            </a:r>
            <a:r>
              <a:rPr lang="en-US" dirty="0"/>
              <a:t>(</a:t>
            </a:r>
            <a:r>
              <a:rPr lang="en-US" dirty="0" err="1">
                <a:hlinkClick r:id="" action="ppaction://hlinkfile" tooltip="Gurin, 2011 #412"/>
              </a:rPr>
              <a:t>Gurin</a:t>
            </a:r>
            <a:r>
              <a:rPr lang="en-US" dirty="0">
                <a:hlinkClick r:id="" action="ppaction://hlinkfile" tooltip="Gurin, 2011 #412"/>
              </a:rPr>
              <a:t>, </a:t>
            </a:r>
            <a:r>
              <a:rPr lang="en-US" dirty="0" err="1">
                <a:hlinkClick r:id="" action="ppaction://hlinkfile" tooltip="Gurin, 2011 #412"/>
              </a:rPr>
              <a:t>Nagda</a:t>
            </a:r>
            <a:r>
              <a:rPr lang="en-US" dirty="0">
                <a:hlinkClick r:id="" action="ppaction://hlinkfile" tooltip="Gurin, 2011 #412"/>
              </a:rPr>
              <a:t>, &amp; Zuniga, 2011</a:t>
            </a:r>
            <a:r>
              <a:rPr lang="en-US" dirty="0"/>
              <a:t>)</a:t>
            </a:r>
            <a:endParaRPr lang="en-US" dirty="0" smtClean="0"/>
          </a:p>
          <a:p>
            <a:pPr lvl="0"/>
            <a:r>
              <a:rPr lang="en-US" dirty="0" smtClean="0"/>
              <a:t>Controversy with Civility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  <a:hlinkClick r:id="" action="ppaction://hlinkfile" tooltip="Komives, 2009 #508"/>
              </a:rPr>
              <a:t>Komives</a:t>
            </a:r>
            <a:r>
              <a:rPr lang="en-US" dirty="0">
                <a:solidFill>
                  <a:schemeClr val="tx1"/>
                </a:solidFill>
                <a:hlinkClick r:id="" action="ppaction://hlinkfile" tooltip="Komives, 2009 #508"/>
              </a:rPr>
              <a:t> &amp; Wagner, 2009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dirty="0"/>
              <a:t>In a diverse group inevitably differing viewpoints </a:t>
            </a:r>
            <a:r>
              <a:rPr lang="en-US" dirty="0" smtClean="0"/>
              <a:t>exist</a:t>
            </a:r>
          </a:p>
          <a:p>
            <a:pPr lvl="1"/>
            <a:r>
              <a:rPr lang="en-US" dirty="0" smtClean="0"/>
              <a:t>To work towards positive social change, people need to engage civilly with conflict to develop new and creative solutions to social problems</a:t>
            </a:r>
            <a:endParaRPr lang="en-US" dirty="0"/>
          </a:p>
          <a:p>
            <a:endParaRPr lang="en-US" dirty="0"/>
          </a:p>
          <a:p>
            <a:pPr lvl="1"/>
            <a:endParaRPr lang="en-US" sz="2000" spc="15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7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Justice-oriented (</a:t>
            </a:r>
            <a:r>
              <a:rPr lang="en-US" dirty="0" err="1">
                <a:solidFill>
                  <a:schemeClr val="tx1"/>
                </a:solidFill>
                <a:hlinkClick r:id="" action="ppaction://hlinkfile" tooltip="Westheimer, 2004 #383"/>
              </a:rPr>
              <a:t>Westheimer</a:t>
            </a:r>
            <a:r>
              <a:rPr lang="en-US" dirty="0">
                <a:solidFill>
                  <a:schemeClr val="tx1"/>
                </a:solidFill>
                <a:hlinkClick r:id="" action="ppaction://hlinkfile" tooltip="Westheimer, 2004 #383"/>
              </a:rPr>
              <a:t> &amp; </a:t>
            </a:r>
            <a:r>
              <a:rPr lang="en-US" dirty="0" err="1">
                <a:solidFill>
                  <a:schemeClr val="tx1"/>
                </a:solidFill>
                <a:hlinkClick r:id="" action="ppaction://hlinkfile" tooltip="Westheimer, 2004 #383"/>
              </a:rPr>
              <a:t>Kahne</a:t>
            </a:r>
            <a:r>
              <a:rPr lang="en-US" dirty="0">
                <a:solidFill>
                  <a:schemeClr val="tx1"/>
                </a:solidFill>
                <a:hlinkClick r:id="" action="ppaction://hlinkfile" tooltip="Westheimer, 2004 #383"/>
              </a:rPr>
              <a:t>, </a:t>
            </a:r>
            <a:r>
              <a:rPr lang="en-US" dirty="0" smtClean="0">
                <a:solidFill>
                  <a:schemeClr val="tx1"/>
                </a:solidFill>
                <a:hlinkClick r:id="" action="ppaction://hlinkfile" tooltip="Westheimer, 2004 #383"/>
              </a:rPr>
              <a:t>2004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dirty="0" smtClean="0"/>
              <a:t>Analyzing </a:t>
            </a:r>
            <a:r>
              <a:rPr lang="en-US" dirty="0"/>
              <a:t>the structural causes of inequality and collectively acting on what </a:t>
            </a:r>
            <a:r>
              <a:rPr lang="en-US" dirty="0" smtClean="0"/>
              <a:t>is discovered</a:t>
            </a:r>
          </a:p>
          <a:p>
            <a:pPr lvl="1"/>
            <a:r>
              <a:rPr lang="en-US" dirty="0" smtClean="0"/>
              <a:t>“If </a:t>
            </a:r>
            <a:r>
              <a:rPr lang="en-US" b="1" dirty="0" smtClean="0"/>
              <a:t>participatory </a:t>
            </a:r>
            <a:r>
              <a:rPr lang="en-US" b="1" dirty="0"/>
              <a:t>citizens</a:t>
            </a:r>
            <a:r>
              <a:rPr lang="en-US" dirty="0"/>
              <a:t> are organizing the food drive and </a:t>
            </a:r>
            <a:r>
              <a:rPr lang="en-US" b="1" dirty="0"/>
              <a:t>personally responsible</a:t>
            </a:r>
            <a:r>
              <a:rPr lang="en-US" dirty="0"/>
              <a:t> citizens are donating food, </a:t>
            </a:r>
            <a:r>
              <a:rPr lang="en-US" b="1" dirty="0"/>
              <a:t>justice oriented</a:t>
            </a:r>
            <a:r>
              <a:rPr lang="en-US" dirty="0"/>
              <a:t> citizens are asking why people are hungry and acting on what they </a:t>
            </a:r>
            <a:r>
              <a:rPr lang="en-US" dirty="0" smtClean="0"/>
              <a:t>discover” </a:t>
            </a:r>
            <a:r>
              <a:rPr lang="en-US" dirty="0"/>
              <a:t>(</a:t>
            </a:r>
            <a:r>
              <a:rPr lang="en-US" dirty="0" err="1">
                <a:solidFill>
                  <a:schemeClr val="tx1"/>
                </a:solidFill>
                <a:hlinkClick r:id="" action="ppaction://hlinkfile" tooltip="Westheimer, 2004 #383"/>
              </a:rPr>
              <a:t>Westheimer</a:t>
            </a:r>
            <a:r>
              <a:rPr lang="en-US" dirty="0">
                <a:solidFill>
                  <a:schemeClr val="tx1"/>
                </a:solidFill>
                <a:hlinkClick r:id="" action="ppaction://hlinkfile" tooltip="Westheimer, 2004 #383"/>
              </a:rPr>
              <a:t> &amp; </a:t>
            </a:r>
            <a:r>
              <a:rPr lang="en-US" dirty="0" err="1">
                <a:solidFill>
                  <a:schemeClr val="tx1"/>
                </a:solidFill>
                <a:hlinkClick r:id="" action="ppaction://hlinkfile" tooltip="Westheimer, 2004 #383"/>
              </a:rPr>
              <a:t>Kahne</a:t>
            </a:r>
            <a:r>
              <a:rPr lang="en-US" dirty="0">
                <a:solidFill>
                  <a:schemeClr val="tx1"/>
                </a:solidFill>
                <a:hlinkClick r:id="" action="ppaction://hlinkfile" tooltip="Westheimer, 2004 #383"/>
              </a:rPr>
              <a:t>, 2004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r>
              <a:rPr lang="en-US" dirty="0"/>
              <a:t>Dialogue (</a:t>
            </a:r>
            <a:r>
              <a:rPr lang="en-US" u="sng" spc="100" dirty="0">
                <a:solidFill>
                  <a:srgbClr val="D3A00F"/>
                </a:solidFill>
              </a:rPr>
              <a:t>Isaacs, 1999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"...aims to engage us...in a collective present-tense truth telling, where no one person's position or thought dominates, but where larger questions and new frontiers are laid bare for exploration.”</a:t>
            </a:r>
          </a:p>
          <a:p>
            <a:pPr lvl="2"/>
            <a:r>
              <a:rPr lang="en-US" dirty="0"/>
              <a:t>voicing, listening, respecting and </a:t>
            </a:r>
            <a:r>
              <a:rPr lang="en-US" dirty="0" smtClean="0"/>
              <a:t>suspending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74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Understanding the root causes of inequality</a:t>
            </a:r>
          </a:p>
          <a:p>
            <a:pPr lvl="1"/>
            <a:r>
              <a:rPr lang="en-US" dirty="0" smtClean="0"/>
              <a:t>Active thinking</a:t>
            </a:r>
            <a:r>
              <a:rPr lang="en-US" dirty="0"/>
              <a:t>: a tendency and motivation for individuals to think deeply and analyze the causes for individual actions/behaviors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  <a:hlinkClick r:id="" action="ppaction://hlinkfile" tooltip="Gurin, 2011 #412"/>
              </a:rPr>
              <a:t>Gurin</a:t>
            </a:r>
            <a:r>
              <a:rPr lang="en-US" dirty="0">
                <a:solidFill>
                  <a:schemeClr val="tx1"/>
                </a:solidFill>
                <a:hlinkClick r:id="" action="ppaction://hlinkfile" tooltip="Gurin, 2011 #412"/>
              </a:rPr>
              <a:t> et al., 2011</a:t>
            </a:r>
            <a:r>
              <a:rPr lang="en-US" dirty="0">
                <a:solidFill>
                  <a:schemeClr val="tx1"/>
                </a:solidFill>
              </a:rPr>
              <a:t>). </a:t>
            </a:r>
            <a:endParaRPr lang="en-US" dirty="0" smtClean="0">
              <a:solidFill>
                <a:schemeClr val="tx1"/>
              </a:solidFill>
            </a:endParaRPr>
          </a:p>
          <a:p>
            <a:pPr lvl="2"/>
            <a:r>
              <a:rPr lang="en-US" sz="1800" i="1" dirty="0"/>
              <a:t>Active thinking </a:t>
            </a:r>
            <a:r>
              <a:rPr lang="en-US" sz="1800" dirty="0"/>
              <a:t>is (arguably) domain specific—the complexity of causal attribution for an event/behavior is dependent on variables such as interest, experience, and knowledge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  <a:hlinkClick r:id="" action="ppaction://hlinkfile" tooltip="Fletcher, 1986 #413"/>
              </a:rPr>
              <a:t>Fletcher, </a:t>
            </a:r>
            <a:r>
              <a:rPr lang="en-US" dirty="0" err="1">
                <a:solidFill>
                  <a:schemeClr val="tx1"/>
                </a:solidFill>
                <a:hlinkClick r:id="" action="ppaction://hlinkfile" tooltip="Fletcher, 1986 #413"/>
              </a:rPr>
              <a:t>Danilovics</a:t>
            </a:r>
            <a:r>
              <a:rPr lang="en-US" dirty="0">
                <a:solidFill>
                  <a:schemeClr val="tx1"/>
                </a:solidFill>
                <a:hlinkClick r:id="" action="ppaction://hlinkfile" tooltip="Fletcher, 1986 #413"/>
              </a:rPr>
              <a:t>, Fernandez, Peterson, &amp; Reeder, </a:t>
            </a:r>
            <a:r>
              <a:rPr lang="en-US" dirty="0" smtClean="0">
                <a:solidFill>
                  <a:schemeClr val="tx1"/>
                </a:solidFill>
                <a:hlinkClick r:id="" action="ppaction://hlinkfile" tooltip="Fletcher, 1986 #413"/>
              </a:rPr>
              <a:t>1986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en-US" sz="1800" dirty="0"/>
              <a:t>To positively impact racial justice, need active thinking about the causes and impacts of racial/ethnic inequality</a:t>
            </a:r>
            <a:r>
              <a:rPr lang="en-US" sz="1800" dirty="0" smtClean="0">
                <a:sym typeface="Wingdings" pitchFamily="2" charset="2"/>
              </a:rPr>
              <a:t>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Structural thinking about racial inequality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Analysis of causes of racial inequality from a structural level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For example…</a:t>
            </a:r>
          </a:p>
          <a:p>
            <a:pPr lvl="3"/>
            <a:r>
              <a:rPr lang="en-US" dirty="0"/>
              <a:t>R</a:t>
            </a:r>
            <a:r>
              <a:rPr lang="en-US" dirty="0" smtClean="0"/>
              <a:t>acial </a:t>
            </a:r>
            <a:r>
              <a:rPr lang="en-US" dirty="0"/>
              <a:t>inequality in test scores</a:t>
            </a:r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inequality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77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</a:t>
            </a:r>
            <a:r>
              <a:rPr lang="en-US" dirty="0"/>
              <a:t>realize the ideal of a democratic nation in which race and ethnicity cannot be used to predict life outcomes, we need citizens actively fighting for racial justice (</a:t>
            </a:r>
            <a:r>
              <a:rPr lang="en-US" dirty="0">
                <a:hlinkClick r:id="" action="ppaction://hlinkfile" tooltip="Warren, 2010 #420"/>
              </a:rPr>
              <a:t>Warren, 2010</a:t>
            </a:r>
            <a:r>
              <a:rPr lang="en-US" dirty="0"/>
              <a:t>). </a:t>
            </a:r>
            <a:endParaRPr lang="en-US" dirty="0" smtClean="0"/>
          </a:p>
          <a:p>
            <a:pPr lvl="1"/>
            <a:r>
              <a:rPr lang="en-US" dirty="0" smtClean="0"/>
              <a:t>Engage </a:t>
            </a:r>
            <a:r>
              <a:rPr lang="en-US" dirty="0"/>
              <a:t>in a </a:t>
            </a:r>
            <a:r>
              <a:rPr lang="en-US" dirty="0" smtClean="0"/>
              <a:t>democracy</a:t>
            </a:r>
          </a:p>
          <a:p>
            <a:pPr lvl="2"/>
            <a:r>
              <a:rPr lang="en-US" dirty="0" smtClean="0"/>
              <a:t>Through participation</a:t>
            </a:r>
          </a:p>
          <a:p>
            <a:pPr lvl="1"/>
            <a:r>
              <a:rPr lang="en-US" dirty="0" smtClean="0"/>
              <a:t>That </a:t>
            </a:r>
            <a:r>
              <a:rPr lang="en-US" dirty="0"/>
              <a:t>is </a:t>
            </a:r>
            <a:r>
              <a:rPr lang="en-US" dirty="0" smtClean="0"/>
              <a:t>diverse</a:t>
            </a:r>
          </a:p>
          <a:p>
            <a:pPr lvl="2"/>
            <a:r>
              <a:rPr lang="en-US" dirty="0" smtClean="0"/>
              <a:t>Through </a:t>
            </a:r>
            <a:r>
              <a:rPr lang="en-US" dirty="0"/>
              <a:t>openness to multiple perspectives and controversy with </a:t>
            </a:r>
            <a:r>
              <a:rPr lang="en-US" dirty="0" smtClean="0"/>
              <a:t>civility</a:t>
            </a:r>
          </a:p>
          <a:p>
            <a:pPr lvl="1"/>
            <a:r>
              <a:rPr lang="en-US" dirty="0" smtClean="0"/>
              <a:t>And </a:t>
            </a:r>
            <a:r>
              <a:rPr lang="en-US" dirty="0"/>
              <a:t>work towards </a:t>
            </a:r>
            <a:r>
              <a:rPr lang="en-US" dirty="0" smtClean="0"/>
              <a:t>justice</a:t>
            </a:r>
          </a:p>
          <a:p>
            <a:pPr lvl="2"/>
            <a:r>
              <a:rPr lang="en-US" dirty="0" smtClean="0"/>
              <a:t>With </a:t>
            </a:r>
            <a:r>
              <a:rPr lang="en-US" dirty="0"/>
              <a:t>a </a:t>
            </a:r>
            <a:r>
              <a:rPr lang="en-US" dirty="0" smtClean="0"/>
              <a:t>justice-orientation and the skills to dialogue</a:t>
            </a:r>
          </a:p>
          <a:p>
            <a:pPr lvl="1"/>
            <a:r>
              <a:rPr lang="en-US" dirty="0" smtClean="0"/>
              <a:t>And </a:t>
            </a:r>
            <a:r>
              <a:rPr lang="en-US" dirty="0"/>
              <a:t>righting </a:t>
            </a:r>
            <a:r>
              <a:rPr lang="en-US" dirty="0" smtClean="0"/>
              <a:t>inequality</a:t>
            </a:r>
          </a:p>
          <a:p>
            <a:pPr lvl="2"/>
            <a:r>
              <a:rPr lang="en-US" dirty="0" smtClean="0"/>
              <a:t>with </a:t>
            </a:r>
            <a:r>
              <a:rPr lang="en-US" dirty="0"/>
              <a:t>active </a:t>
            </a:r>
            <a:r>
              <a:rPr lang="en-US" dirty="0" smtClean="0"/>
              <a:t>and </a:t>
            </a:r>
            <a:r>
              <a:rPr lang="en-US" dirty="0"/>
              <a:t>structural </a:t>
            </a:r>
            <a:r>
              <a:rPr lang="en-US" dirty="0" smtClean="0"/>
              <a:t>thinking</a:t>
            </a:r>
          </a:p>
          <a:p>
            <a:r>
              <a:rPr lang="en-US" dirty="0" smtClean="0"/>
              <a:t>Critical Democratic Citizenship</a:t>
            </a:r>
          </a:p>
          <a:p>
            <a:r>
              <a:rPr lang="en-US" dirty="0" smtClean="0"/>
              <a:t>Now, what do you think?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05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knowledge, competencies, skills, or dispositions are necessary for citizens to </a:t>
            </a:r>
            <a:r>
              <a:rPr lang="en-US" i="1" dirty="0" smtClean="0"/>
              <a:t>engage for justice in a diverse and unequal democracy?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10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33600"/>
            <a:ext cx="5791200" cy="2595025"/>
          </a:xfrm>
        </p:spPr>
        <p:txBody>
          <a:bodyPr>
            <a:noAutofit/>
          </a:bodyPr>
          <a:lstStyle/>
          <a:p>
            <a:r>
              <a:rPr lang="en-US" sz="1800" b="1" i="1" dirty="0" smtClean="0"/>
              <a:t>“Envision </a:t>
            </a:r>
            <a:r>
              <a:rPr lang="en-US" sz="1800" b="1" i="1" dirty="0"/>
              <a:t>a </a:t>
            </a:r>
            <a:r>
              <a:rPr lang="en-US" sz="1800" b="1" i="1" dirty="0" smtClean="0"/>
              <a:t>… </a:t>
            </a:r>
            <a:r>
              <a:rPr lang="en-US" sz="1800" b="1" i="1" dirty="0"/>
              <a:t>society that advances social </a:t>
            </a:r>
            <a:r>
              <a:rPr lang="en-US" sz="1800" b="1" i="1" dirty="0" smtClean="0"/>
              <a:t>progress … </a:t>
            </a:r>
            <a:r>
              <a:rPr lang="en-US" sz="1800" b="1" i="1" dirty="0"/>
              <a:t>and that supports the welfare of all. </a:t>
            </a:r>
            <a:r>
              <a:rPr lang="en-US" sz="1800" b="1" i="1" dirty="0" smtClean="0"/>
              <a:t>… </a:t>
            </a:r>
            <a:r>
              <a:rPr lang="en-US" sz="1800" b="1" i="1" dirty="0"/>
              <a:t>to enact this vision, educators must equip students with the values, skills, and knowledge to become complex thinkers and ethical deci­sion-makers in a society currently plagued with conflict and </a:t>
            </a:r>
            <a:r>
              <a:rPr lang="en-US" sz="1800" b="1" i="1" dirty="0" smtClean="0"/>
              <a:t>inequality”</a:t>
            </a:r>
            <a:br>
              <a:rPr lang="en-US" sz="1800" b="1" i="1" dirty="0" smtClean="0"/>
            </a:br>
            <a:r>
              <a:rPr lang="en-US" sz="1800" b="1" i="1" dirty="0" smtClean="0"/>
              <a:t>(</a:t>
            </a:r>
            <a:r>
              <a:rPr lang="en-US" sz="1800" b="1" i="1" dirty="0" err="1" smtClean="0"/>
              <a:t>Hurtado</a:t>
            </a:r>
            <a:r>
              <a:rPr lang="en-US" sz="1800" b="1" i="1" dirty="0"/>
              <a:t>, 2009, p. 1</a:t>
            </a:r>
            <a:r>
              <a:rPr lang="en-US" sz="1800" b="1" i="1" dirty="0" smtClean="0"/>
              <a:t>).</a:t>
            </a:r>
            <a:endParaRPr lang="en-US" sz="1800" i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0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r>
              <a:rPr lang="en-US" dirty="0" smtClean="0"/>
              <a:t>Conceptual framework</a:t>
            </a:r>
          </a:p>
          <a:p>
            <a:r>
              <a:rPr lang="en-US" dirty="0" smtClean="0"/>
              <a:t>Proposed competencies</a:t>
            </a:r>
          </a:p>
          <a:p>
            <a:r>
              <a:rPr lang="en-US" dirty="0" smtClean="0"/>
              <a:t>Group activity</a:t>
            </a:r>
          </a:p>
          <a:p>
            <a:r>
              <a:rPr lang="en-US" dirty="0" smtClean="0"/>
              <a:t>Share-out &amp; Wrap-Up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Presentation </a:t>
            </a:r>
            <a:r>
              <a:rPr lang="en-US" dirty="0"/>
              <a:t>O</a:t>
            </a:r>
            <a:r>
              <a:rPr lang="en-US" dirty="0" smtClean="0"/>
              <a:t>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66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 Higher education institutions </a:t>
            </a:r>
            <a:r>
              <a:rPr lang="en-US" dirty="0" smtClean="0"/>
              <a:t>aim to graduate students </a:t>
            </a:r>
            <a:r>
              <a:rPr lang="en-US" dirty="0"/>
              <a:t>who are committed to civic-engagement for the public good </a:t>
            </a:r>
            <a:r>
              <a:rPr lang="en-US" dirty="0" smtClean="0"/>
              <a:t>(</a:t>
            </a:r>
            <a:r>
              <a:rPr lang="en-US" dirty="0">
                <a:hlinkClick r:id="" tooltip="AACU, 2008 #223"/>
              </a:rPr>
              <a:t>AACU, 2008</a:t>
            </a:r>
            <a:r>
              <a:rPr lang="en-US" dirty="0"/>
              <a:t>; </a:t>
            </a:r>
            <a:r>
              <a:rPr lang="en-US" dirty="0" err="1">
                <a:hlinkClick r:id="" tooltip="Furco, 2001 #394"/>
              </a:rPr>
              <a:t>Furco</a:t>
            </a:r>
            <a:r>
              <a:rPr lang="en-US" dirty="0">
                <a:hlinkClick r:id="" tooltip="Furco, 2001 #394"/>
              </a:rPr>
              <a:t> &amp; Goss, 2001</a:t>
            </a:r>
            <a:r>
              <a:rPr lang="en-US" dirty="0"/>
              <a:t>; </a:t>
            </a:r>
            <a:r>
              <a:rPr lang="en-US" dirty="0" err="1">
                <a:hlinkClick r:id="" tooltip="Musil, 2011 #435"/>
              </a:rPr>
              <a:t>Musil</a:t>
            </a:r>
            <a:r>
              <a:rPr lang="en-US" dirty="0">
                <a:hlinkClick r:id="" tooltip="Musil, 2011 #435"/>
              </a:rPr>
              <a:t>, 2011</a:t>
            </a:r>
            <a:r>
              <a:rPr lang="en-US" dirty="0" smtClean="0"/>
              <a:t>).</a:t>
            </a:r>
          </a:p>
          <a:p>
            <a:r>
              <a:rPr lang="en-US" dirty="0" smtClean="0"/>
              <a:t>What </a:t>
            </a:r>
            <a:r>
              <a:rPr lang="en-US" dirty="0"/>
              <a:t>kind of citizenship (meaning civically-engaged people and not documentation of affiliation with a </a:t>
            </a:r>
            <a:r>
              <a:rPr lang="en-US" dirty="0" smtClean="0"/>
              <a:t>nation) </a:t>
            </a:r>
            <a:r>
              <a:rPr lang="en-US" dirty="0"/>
              <a:t>prepares students to </a:t>
            </a:r>
            <a:r>
              <a:rPr lang="en-US" i="1" dirty="0"/>
              <a:t>engage for justice in </a:t>
            </a:r>
            <a:r>
              <a:rPr lang="en-US" i="1" dirty="0" smtClean="0"/>
              <a:t>a diverse and inequitable democracy</a:t>
            </a:r>
            <a:r>
              <a:rPr lang="en-US" dirty="0"/>
              <a:t>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urpose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1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dirty="0" smtClean="0"/>
              <a:t>What assumptions am I making and what theories provide background for answering this question?</a:t>
            </a:r>
          </a:p>
          <a:p>
            <a:pPr marL="45720" indent="0" algn="ctr">
              <a:buNone/>
            </a:pPr>
            <a:endParaRPr lang="en-US" i="1" dirty="0" smtClean="0"/>
          </a:p>
          <a:p>
            <a:pPr marL="45720" indent="0" algn="ctr">
              <a:buNone/>
            </a:pPr>
            <a:r>
              <a:rPr lang="en-US" i="1" dirty="0" smtClean="0"/>
              <a:t>…Engaging for justice in a diverse and inequitable democracy…</a:t>
            </a:r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dirty="0" smtClean="0"/>
              <a:t>Democracy</a:t>
            </a:r>
          </a:p>
          <a:p>
            <a:pPr marL="45720" indent="0" algn="ctr">
              <a:buNone/>
            </a:pPr>
            <a:r>
              <a:rPr lang="en-US" dirty="0" smtClean="0"/>
              <a:t>Justice</a:t>
            </a:r>
          </a:p>
          <a:p>
            <a:pPr marL="45720" indent="0" algn="ctr">
              <a:buNone/>
            </a:pPr>
            <a:r>
              <a:rPr lang="en-US" dirty="0" smtClean="0"/>
              <a:t>Inequitable </a:t>
            </a:r>
            <a:r>
              <a:rPr lang="en-US" dirty="0"/>
              <a:t>US </a:t>
            </a:r>
            <a:r>
              <a:rPr lang="en-US" dirty="0" smtClean="0"/>
              <a:t>context</a:t>
            </a:r>
          </a:p>
          <a:p>
            <a:pPr marL="45720" indent="0" algn="ctr">
              <a:buNone/>
            </a:pPr>
            <a:r>
              <a:rPr lang="en-US" dirty="0" smtClean="0"/>
              <a:t>Critical </a:t>
            </a:r>
            <a:r>
              <a:rPr lang="en-US" dirty="0"/>
              <a:t>Theory</a:t>
            </a:r>
          </a:p>
          <a:p>
            <a:pPr marL="45720" indent="0" algn="ctr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Conceptual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82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Political theorists </a:t>
            </a:r>
            <a:r>
              <a:rPr lang="en-US" sz="1800" dirty="0" smtClean="0"/>
              <a:t>multiple </a:t>
            </a:r>
            <a:r>
              <a:rPr lang="en-US" sz="1800" dirty="0"/>
              <a:t>forms of </a:t>
            </a:r>
            <a:r>
              <a:rPr lang="en-US" sz="1800" dirty="0" smtClean="0"/>
              <a:t>democracy:</a:t>
            </a:r>
          </a:p>
          <a:p>
            <a:pPr lvl="1"/>
            <a:r>
              <a:rPr lang="en-US" sz="1600" dirty="0" smtClean="0"/>
              <a:t>participatory, pluralistic</a:t>
            </a:r>
            <a:r>
              <a:rPr lang="en-US" sz="1600" dirty="0"/>
              <a:t>, </a:t>
            </a:r>
            <a:r>
              <a:rPr lang="en-US" sz="1600" dirty="0" smtClean="0"/>
              <a:t>deliberative, economic, representative, liberal</a:t>
            </a:r>
            <a:r>
              <a:rPr lang="en-US" sz="1600" dirty="0"/>
              <a:t>, </a:t>
            </a:r>
            <a:r>
              <a:rPr lang="en-US" sz="1600" dirty="0" err="1"/>
              <a:t>etc</a:t>
            </a:r>
            <a:r>
              <a:rPr lang="en-US" sz="1600" dirty="0"/>
              <a:t> </a:t>
            </a:r>
            <a:r>
              <a:rPr lang="en-US" sz="1600" dirty="0" smtClean="0"/>
              <a:t>…</a:t>
            </a:r>
          </a:p>
          <a:p>
            <a:r>
              <a:rPr lang="en-US" sz="1800" dirty="0" smtClean="0"/>
              <a:t>Lessons from critical theory:</a:t>
            </a:r>
          </a:p>
          <a:p>
            <a:pPr lvl="1"/>
            <a:r>
              <a:rPr lang="en-US" sz="1600" dirty="0" smtClean="0"/>
              <a:t>Giroux</a:t>
            </a:r>
            <a:r>
              <a:rPr lang="en-US" sz="1600" dirty="0"/>
              <a:t>: “Democracy cannot function without educated citizens capable of being autonomous, making knowledgeable judgments, and bringing what they learn to bear on understanding and shaping civic culture.”</a:t>
            </a:r>
          </a:p>
          <a:p>
            <a:pPr lvl="1"/>
            <a:r>
              <a:rPr lang="en-US" sz="1600" dirty="0" err="1"/>
              <a:t>Freire</a:t>
            </a:r>
            <a:r>
              <a:rPr lang="en-US" sz="1600" dirty="0"/>
              <a:t>: “…creating the conditions for people to govern rather than merely be governed</a:t>
            </a:r>
            <a:r>
              <a:rPr lang="en-US" sz="1600" dirty="0" smtClean="0"/>
              <a:t>.”</a:t>
            </a:r>
            <a:endParaRPr lang="en-US" sz="1600" dirty="0"/>
          </a:p>
          <a:p>
            <a:r>
              <a:rPr lang="en-US" sz="1800" dirty="0"/>
              <a:t>I will use the following </a:t>
            </a:r>
            <a:r>
              <a:rPr lang="en-US" sz="1800" dirty="0" smtClean="0"/>
              <a:t>definition: </a:t>
            </a:r>
            <a:r>
              <a:rPr lang="en-US" sz="1400" dirty="0" smtClean="0"/>
              <a:t>(Colby</a:t>
            </a:r>
            <a:r>
              <a:rPr lang="en-US" sz="1400" dirty="0"/>
              <a:t>, Beaumont, Ehrlich, &amp; </a:t>
            </a:r>
            <a:r>
              <a:rPr lang="en-US" sz="1400" dirty="0" err="1" smtClean="0"/>
              <a:t>Corngold</a:t>
            </a:r>
            <a:r>
              <a:rPr lang="en-US" sz="1400" dirty="0" smtClean="0"/>
              <a:t>)</a:t>
            </a:r>
            <a:endParaRPr lang="en-US" sz="1400" dirty="0"/>
          </a:p>
          <a:p>
            <a:pPr lvl="1"/>
            <a:r>
              <a:rPr lang="en-US" sz="1600" dirty="0" smtClean="0"/>
              <a:t>: “…democracy </a:t>
            </a:r>
            <a:r>
              <a:rPr lang="en-US" sz="1600" dirty="0"/>
              <a:t>is fundamentally a practice of shared responsibility for a common future. It is the always unfinished task of making social choices and working toward public goals that </a:t>
            </a:r>
            <a:r>
              <a:rPr lang="en-US" sz="1600" dirty="0" smtClean="0"/>
              <a:t>shape </a:t>
            </a:r>
            <a:r>
              <a:rPr lang="en-US" sz="1600" dirty="0"/>
              <a:t>our lives and the lives of others.”</a:t>
            </a:r>
          </a:p>
          <a:p>
            <a:pPr lvl="2"/>
            <a:r>
              <a:rPr lang="en-US" dirty="0" smtClean="0"/>
              <a:t>Consider </a:t>
            </a:r>
            <a:r>
              <a:rPr lang="en-US" dirty="0"/>
              <a:t>questions of a greater or common </a:t>
            </a:r>
            <a:r>
              <a:rPr lang="en-US" dirty="0" smtClean="0"/>
              <a:t>good</a:t>
            </a:r>
            <a:r>
              <a:rPr lang="en-US" dirty="0"/>
              <a:t> 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emocracy cannot be </a:t>
            </a:r>
            <a:r>
              <a:rPr lang="en-US" dirty="0"/>
              <a:t>healthy without wide spread </a:t>
            </a:r>
            <a:r>
              <a:rPr lang="en-US" dirty="0" smtClean="0"/>
              <a:t>participation</a:t>
            </a:r>
          </a:p>
          <a:p>
            <a:pPr lvl="2"/>
            <a:r>
              <a:rPr lang="en-US" dirty="0" smtClean="0"/>
              <a:t>Democracy </a:t>
            </a:r>
            <a:r>
              <a:rPr lang="en-US" dirty="0"/>
              <a:t>cannot be </a:t>
            </a:r>
            <a:r>
              <a:rPr lang="en-US" dirty="0" smtClean="0"/>
              <a:t>healthy when run by expert </a:t>
            </a:r>
            <a:r>
              <a:rPr lang="en-US" dirty="0"/>
              <a:t>elites </a:t>
            </a:r>
            <a:r>
              <a:rPr lang="en-US" dirty="0" smtClean="0"/>
              <a:t>alone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framework: </a:t>
            </a:r>
            <a:br>
              <a:rPr lang="en-US" dirty="0" smtClean="0"/>
            </a:br>
            <a:r>
              <a:rPr lang="en-US" dirty="0" smtClean="0"/>
              <a:t>democracy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97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Moral, political, philosophical </a:t>
            </a:r>
            <a:r>
              <a:rPr lang="en-US" dirty="0"/>
              <a:t>theorists multiple forms of </a:t>
            </a:r>
            <a:r>
              <a:rPr lang="en-US" dirty="0" smtClean="0"/>
              <a:t>justice:</a:t>
            </a:r>
            <a:endParaRPr lang="en-US" dirty="0"/>
          </a:p>
          <a:p>
            <a:r>
              <a:rPr lang="en-US" dirty="0"/>
              <a:t>Distributive Justice (</a:t>
            </a:r>
            <a:r>
              <a:rPr lang="en-US" u="sng" spc="100" dirty="0">
                <a:solidFill>
                  <a:srgbClr val="D3A00F"/>
                </a:solidFill>
              </a:rPr>
              <a:t>Rawls, </a:t>
            </a:r>
            <a:r>
              <a:rPr lang="en-US" u="sng" spc="100" dirty="0" smtClean="0">
                <a:solidFill>
                  <a:srgbClr val="D3A00F"/>
                </a:solidFill>
              </a:rPr>
              <a:t>Kohlberg</a:t>
            </a:r>
            <a:r>
              <a:rPr lang="en-US" u="sng" spc="100" dirty="0">
                <a:solidFill>
                  <a:srgbClr val="D3A00F"/>
                </a:solidFill>
              </a:rPr>
              <a:t>, 1989</a:t>
            </a:r>
            <a:r>
              <a:rPr lang="en-US" u="sng" spc="100" dirty="0" smtClean="0">
                <a:solidFill>
                  <a:srgbClr val="D3A00F"/>
                </a:solidFill>
              </a:rPr>
              <a:t>, others…)</a:t>
            </a:r>
          </a:p>
          <a:p>
            <a:pPr lvl="1"/>
            <a:r>
              <a:rPr lang="en-US" dirty="0" smtClean="0"/>
              <a:t>Fairness, impartiality</a:t>
            </a:r>
          </a:p>
          <a:p>
            <a:pPr lvl="1"/>
            <a:r>
              <a:rPr lang="en-US" dirty="0" smtClean="0"/>
              <a:t>Resources (wealth, income, social position, etc…) fairly distributed</a:t>
            </a:r>
          </a:p>
          <a:p>
            <a:r>
              <a:rPr lang="en-US" dirty="0" smtClean="0"/>
              <a:t>Capabilities Approach (</a:t>
            </a:r>
            <a:r>
              <a:rPr lang="en-US" u="sng" spc="100" dirty="0" err="1">
                <a:solidFill>
                  <a:srgbClr val="D3A00F"/>
                </a:solidFill>
              </a:rPr>
              <a:t>Sen</a:t>
            </a:r>
            <a:r>
              <a:rPr lang="en-US" u="sng" spc="100" dirty="0">
                <a:solidFill>
                  <a:srgbClr val="D3A00F"/>
                </a:solidFill>
              </a:rPr>
              <a:t>, </a:t>
            </a:r>
            <a:r>
              <a:rPr lang="en-US" u="sng" spc="100" dirty="0" smtClean="0">
                <a:solidFill>
                  <a:srgbClr val="D3A00F"/>
                </a:solidFill>
              </a:rPr>
              <a:t>Nussbaum)</a:t>
            </a:r>
            <a:endParaRPr lang="en-US" dirty="0" smtClean="0"/>
          </a:p>
          <a:p>
            <a:pPr lvl="1"/>
            <a:r>
              <a:rPr lang="en-US" dirty="0" smtClean="0"/>
              <a:t>Human Capability: “the </a:t>
            </a:r>
            <a:r>
              <a:rPr lang="en-US" dirty="0"/>
              <a:t>freedoms </a:t>
            </a:r>
            <a:r>
              <a:rPr lang="en-US" dirty="0" smtClean="0"/>
              <a:t>… </a:t>
            </a:r>
            <a:r>
              <a:rPr lang="en-US" dirty="0"/>
              <a:t>to choose the lives that they have reason to </a:t>
            </a:r>
            <a:r>
              <a:rPr lang="en-US" dirty="0" smtClean="0"/>
              <a:t>value” </a:t>
            </a:r>
            <a:r>
              <a:rPr lang="en-US" dirty="0"/>
              <a:t>(</a:t>
            </a:r>
            <a:r>
              <a:rPr lang="en-US" dirty="0" err="1"/>
              <a:t>Sen</a:t>
            </a:r>
            <a:r>
              <a:rPr lang="en-US" dirty="0"/>
              <a:t>, 1992, p. 81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Functionings</a:t>
            </a:r>
            <a:r>
              <a:rPr lang="en-US" dirty="0" smtClean="0"/>
              <a:t>: healthy, </a:t>
            </a:r>
            <a:r>
              <a:rPr lang="en-US" dirty="0"/>
              <a:t>being safe, </a:t>
            </a:r>
            <a:r>
              <a:rPr lang="en-US" dirty="0" smtClean="0"/>
              <a:t>being </a:t>
            </a:r>
            <a:r>
              <a:rPr lang="en-US" dirty="0"/>
              <a:t>happy, having self-respect, </a:t>
            </a:r>
            <a:r>
              <a:rPr lang="en-US" dirty="0" smtClean="0"/>
              <a:t>etc…</a:t>
            </a:r>
          </a:p>
          <a:p>
            <a:pPr lvl="1"/>
            <a:r>
              <a:rPr lang="en-US" dirty="0"/>
              <a:t>Capabilities: freedom to achieve </a:t>
            </a:r>
            <a:r>
              <a:rPr lang="en-US" dirty="0" smtClean="0"/>
              <a:t>these </a:t>
            </a:r>
            <a:r>
              <a:rPr lang="en-US" dirty="0" err="1" smtClean="0"/>
              <a:t>functionings</a:t>
            </a:r>
            <a:r>
              <a:rPr lang="en-US" dirty="0" smtClean="0"/>
              <a:t> “…the </a:t>
            </a:r>
            <a:r>
              <a:rPr lang="en-US" dirty="0"/>
              <a:t>real opportunities (freedoms) that one has to achieve those </a:t>
            </a:r>
            <a:r>
              <a:rPr lang="en-US" dirty="0" err="1" smtClean="0"/>
              <a:t>functionings</a:t>
            </a:r>
            <a:r>
              <a:rPr lang="en-US" dirty="0" smtClean="0"/>
              <a:t>” </a:t>
            </a:r>
            <a:r>
              <a:rPr lang="en-US" dirty="0"/>
              <a:t>(</a:t>
            </a:r>
            <a:r>
              <a:rPr lang="en-US" u="sng" dirty="0">
                <a:solidFill>
                  <a:srgbClr val="D3A00F"/>
                </a:solidFill>
              </a:rPr>
              <a:t>Walker, 2010) </a:t>
            </a:r>
          </a:p>
          <a:p>
            <a:pPr lvl="1"/>
            <a:r>
              <a:rPr lang="en-US" dirty="0" smtClean="0"/>
              <a:t>Capabilities: set of 10 </a:t>
            </a:r>
            <a:r>
              <a:rPr lang="en-US" sz="1900" dirty="0"/>
              <a:t>(</a:t>
            </a:r>
            <a:r>
              <a:rPr lang="en-US" u="sng" dirty="0">
                <a:solidFill>
                  <a:srgbClr val="D3A00F"/>
                </a:solidFill>
              </a:rPr>
              <a:t>Nussbaum</a:t>
            </a:r>
            <a:r>
              <a:rPr lang="en-US" sz="1900" dirty="0" smtClean="0"/>
              <a:t>) </a:t>
            </a:r>
            <a:r>
              <a:rPr lang="en-US" dirty="0"/>
              <a:t>vs. left to public reasoning (</a:t>
            </a:r>
            <a:r>
              <a:rPr lang="en-US" u="sng" dirty="0" err="1">
                <a:solidFill>
                  <a:srgbClr val="D3A00F"/>
                </a:solidFill>
              </a:rPr>
              <a:t>Sen</a:t>
            </a:r>
            <a:r>
              <a:rPr lang="en-US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framework:</a:t>
            </a:r>
            <a:br>
              <a:rPr lang="en-US" dirty="0" smtClean="0"/>
            </a:br>
            <a:r>
              <a:rPr lang="en-US" dirty="0" smtClean="0"/>
              <a:t>Justice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2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 Justice (</a:t>
            </a:r>
            <a:r>
              <a:rPr lang="en-US" u="sng" spc="100" dirty="0" smtClean="0">
                <a:solidFill>
                  <a:srgbClr val="D3A00F"/>
                </a:solidFill>
              </a:rPr>
              <a:t>Young</a:t>
            </a:r>
            <a:r>
              <a:rPr lang="en-US" u="sng" spc="100" dirty="0">
                <a:solidFill>
                  <a:srgbClr val="D3A00F"/>
                </a:solidFill>
              </a:rPr>
              <a:t>, 1990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Principles </a:t>
            </a:r>
            <a:r>
              <a:rPr lang="en-US" dirty="0"/>
              <a:t>of justice should be applied not only to the distribution of goods and resources in a </a:t>
            </a:r>
            <a:r>
              <a:rPr lang="en-US" dirty="0" smtClean="0"/>
              <a:t>society, but </a:t>
            </a:r>
            <a:r>
              <a:rPr lang="en-US" dirty="0"/>
              <a:t>also to evaluate the fairness and impacts of decision-making, division of labor, and </a:t>
            </a:r>
            <a:r>
              <a:rPr lang="en-US" dirty="0" smtClean="0"/>
              <a:t>culture (</a:t>
            </a:r>
            <a:r>
              <a:rPr lang="en-US" u="sng" spc="100" dirty="0" smtClean="0">
                <a:solidFill>
                  <a:srgbClr val="D3A00F"/>
                </a:solidFill>
              </a:rPr>
              <a:t>Young</a:t>
            </a:r>
            <a:r>
              <a:rPr lang="en-US" u="sng" spc="100" dirty="0">
                <a:solidFill>
                  <a:srgbClr val="D3A00F"/>
                </a:solidFill>
              </a:rPr>
              <a:t>, 1990</a:t>
            </a:r>
            <a:r>
              <a:rPr lang="en-US" dirty="0" smtClean="0"/>
              <a:t>).</a:t>
            </a:r>
            <a:endParaRPr lang="en-US" dirty="0"/>
          </a:p>
          <a:p>
            <a:pPr lvl="1"/>
            <a:r>
              <a:rPr lang="en-US" dirty="0" smtClean="0"/>
              <a:t>“…where </a:t>
            </a:r>
            <a:r>
              <a:rPr lang="en-US" dirty="0"/>
              <a:t>social group differences exist and some groups are privileged while others are oppressed, social justice requires explicitly acknowledging and attending to those group </a:t>
            </a:r>
            <a:r>
              <a:rPr lang="en-US" dirty="0" smtClean="0"/>
              <a:t>differences.” </a:t>
            </a:r>
            <a:r>
              <a:rPr lang="en-US" dirty="0"/>
              <a:t>(</a:t>
            </a:r>
            <a:r>
              <a:rPr lang="en-US" u="sng" spc="100" dirty="0">
                <a:solidFill>
                  <a:srgbClr val="D3A00F"/>
                </a:solidFill>
              </a:rPr>
              <a:t>Young, </a:t>
            </a:r>
            <a:r>
              <a:rPr lang="en-US" u="sng" spc="100" dirty="0" smtClean="0">
                <a:solidFill>
                  <a:srgbClr val="D3A00F"/>
                </a:solidFill>
              </a:rPr>
              <a:t>1990, p. 3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N</a:t>
            </a:r>
            <a:r>
              <a:rPr lang="en-US" dirty="0" smtClean="0"/>
              <a:t>eed inclusive and “</a:t>
            </a:r>
            <a:r>
              <a:rPr lang="en-US" b="1" dirty="0" smtClean="0"/>
              <a:t>collective </a:t>
            </a:r>
            <a:r>
              <a:rPr lang="en-US" b="1" dirty="0"/>
              <a:t>problem-solving </a:t>
            </a:r>
            <a:r>
              <a:rPr lang="en-US" dirty="0"/>
              <a:t>by all those significantly involved in or affected by a decision, and under conditions of </a:t>
            </a:r>
            <a:r>
              <a:rPr lang="en-US" b="1" dirty="0"/>
              <a:t>dialogue</a:t>
            </a:r>
            <a:r>
              <a:rPr lang="en-US" dirty="0"/>
              <a:t> which allow diverse perspectives and opinions to be </a:t>
            </a:r>
            <a:r>
              <a:rPr lang="en-US" dirty="0" smtClean="0"/>
              <a:t>voiced” (</a:t>
            </a:r>
            <a:r>
              <a:rPr lang="en-US" u="sng" dirty="0">
                <a:solidFill>
                  <a:srgbClr val="D3A00F"/>
                </a:solidFill>
              </a:rPr>
              <a:t>Young, 1990 </a:t>
            </a:r>
            <a:r>
              <a:rPr lang="en-US" u="sng" dirty="0" smtClean="0">
                <a:solidFill>
                  <a:srgbClr val="D3A00F"/>
                </a:solidFill>
              </a:rPr>
              <a:t>cited in Walker</a:t>
            </a:r>
            <a:r>
              <a:rPr lang="en-US" u="sng" dirty="0">
                <a:solidFill>
                  <a:srgbClr val="D3A00F"/>
                </a:solidFill>
              </a:rPr>
              <a:t>, 2010</a:t>
            </a:r>
            <a:r>
              <a:rPr lang="en-US" u="sng" dirty="0" smtClean="0">
                <a:solidFill>
                  <a:srgbClr val="D3A00F"/>
                </a:solidFill>
              </a:rPr>
              <a:t>)</a:t>
            </a:r>
            <a:r>
              <a:rPr lang="en-US" sz="1900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framework:</a:t>
            </a:r>
            <a:br>
              <a:rPr lang="en-US" dirty="0" smtClean="0"/>
            </a:br>
            <a:r>
              <a:rPr lang="en-US" dirty="0" smtClean="0"/>
              <a:t>Justice &amp; critical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77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n-US" dirty="0"/>
              <a:t>“</a:t>
            </a:r>
            <a:r>
              <a:rPr lang="en-US" i="1" dirty="0"/>
              <a:t>Critical theory rejects as illusory the effort to construct a universal normative system insulated from a particular society. … [it] must begin from historically specific circumstances … Without social theory, normative reflection is abstract, empty, and unable to guide criticism with a practical interest in emancipation” (Young, p. 5).</a:t>
            </a:r>
          </a:p>
          <a:p>
            <a:endParaRPr lang="en-US" dirty="0" smtClean="0"/>
          </a:p>
          <a:p>
            <a:r>
              <a:rPr lang="en-US" dirty="0" smtClean="0"/>
              <a:t>US socio-political context: a diverse, but inequitable democracy</a:t>
            </a:r>
          </a:p>
          <a:p>
            <a:r>
              <a:rPr lang="en-US" dirty="0" smtClean="0"/>
              <a:t>Inequities across social group demographics</a:t>
            </a:r>
          </a:p>
          <a:p>
            <a:pPr lvl="1"/>
            <a:r>
              <a:rPr lang="en-US" dirty="0" smtClean="0"/>
              <a:t>Focus race/ethnicity</a:t>
            </a:r>
          </a:p>
          <a:p>
            <a:r>
              <a:rPr lang="en-US" dirty="0" smtClean="0"/>
              <a:t>Distributive justice</a:t>
            </a:r>
          </a:p>
          <a:p>
            <a:pPr lvl="1"/>
            <a:r>
              <a:rPr lang="en-US" dirty="0"/>
              <a:t>Wealth (net mean worth and financial assets)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  <a:hlinkClick r:id="" action="ppaction://hlinkfile" tooltip="Bobo, 1996 #405"/>
              </a:rPr>
              <a:t>Bobo</a:t>
            </a:r>
            <a:r>
              <a:rPr lang="en-US" dirty="0">
                <a:solidFill>
                  <a:schemeClr val="tx1"/>
                </a:solidFill>
                <a:hlinkClick r:id="" action="ppaction://hlinkfile" tooltip="Bobo, 1996 #405"/>
              </a:rPr>
              <a:t>, </a:t>
            </a:r>
            <a:r>
              <a:rPr lang="en-US" dirty="0" err="1">
                <a:solidFill>
                  <a:schemeClr val="tx1"/>
                </a:solidFill>
                <a:hlinkClick r:id="" action="ppaction://hlinkfile" tooltip="Bobo, 1996 #405"/>
              </a:rPr>
              <a:t>Kluegel</a:t>
            </a:r>
            <a:r>
              <a:rPr lang="en-US" dirty="0">
                <a:solidFill>
                  <a:schemeClr val="tx1"/>
                </a:solidFill>
                <a:hlinkClick r:id="" action="ppaction://hlinkfile" tooltip="Bobo, 1996 #405"/>
              </a:rPr>
              <a:t>, &amp; Smith, 1996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>
                <a:solidFill>
                  <a:schemeClr val="tx1"/>
                </a:solidFill>
                <a:hlinkClick r:id="" action="ppaction://hlinkfile" tooltip="Oliver, 2006 #406"/>
              </a:rPr>
              <a:t>Oliver &amp; Shapiro, 2006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More reliable predictor of economic stability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Conceptual Framework:</a:t>
            </a:r>
            <a:br>
              <a:rPr lang="en-US" dirty="0" smtClean="0"/>
            </a:br>
            <a:r>
              <a:rPr lang="en-US" dirty="0" smtClean="0"/>
              <a:t>Context Matters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89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1607</TotalTime>
  <Words>1318</Words>
  <Application>Microsoft Office PowerPoint</Application>
  <PresentationFormat>On-screen Show (4:3)</PresentationFormat>
  <Paragraphs>154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Grid</vt:lpstr>
      <vt:lpstr>Critical Democratic Citizenship:  What competencies do students need to engage for justice in a diverse and inequitalbe democracy?</vt:lpstr>
      <vt:lpstr>“Envision a … society that advances social progress … and that supports the welfare of all. … to enact this vision, educators must equip students with the values, skills, and knowledge to become complex thinkers and ethical deci­sion-makers in a society currently plagued with conflict and inequality” (Hurtado, 2009, p. 1).</vt:lpstr>
      <vt:lpstr>Interactive Presentation Outline</vt:lpstr>
      <vt:lpstr>Purpose</vt:lpstr>
      <vt:lpstr>Conceptual Framework</vt:lpstr>
      <vt:lpstr>Conceptual framework:  democracy</vt:lpstr>
      <vt:lpstr>Conceptual framework: Justice</vt:lpstr>
      <vt:lpstr>Conceptual framework: Justice &amp; critical Theory</vt:lpstr>
      <vt:lpstr>Conceptual Framework: Context Matters</vt:lpstr>
      <vt:lpstr>Conceptual Framework: Context Matters</vt:lpstr>
      <vt:lpstr>Conceptual Framework: Context Matters</vt:lpstr>
      <vt:lpstr>Engaging for justice in a diverse and unequal democracy</vt:lpstr>
      <vt:lpstr>Engaging in a Democracy</vt:lpstr>
      <vt:lpstr>diversity</vt:lpstr>
      <vt:lpstr>Justice</vt:lpstr>
      <vt:lpstr>Addressing inequality</vt:lpstr>
      <vt:lpstr>Summary</vt:lpstr>
      <vt:lpstr>Your turn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Critical Democratic Citizenship:  What competencies do students need to engage for justice in a diverse and unequal democracy?</dc:title>
  <dc:creator>Cynthia</dc:creator>
  <cp:lastModifiedBy>Cynthia</cp:lastModifiedBy>
  <cp:revision>51</cp:revision>
  <dcterms:created xsi:type="dcterms:W3CDTF">2012-09-12T22:02:00Z</dcterms:created>
  <dcterms:modified xsi:type="dcterms:W3CDTF">2012-09-24T21:56:16Z</dcterms:modified>
</cp:coreProperties>
</file>